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handoutMasterIdLst>
    <p:handoutMasterId r:id="rId29"/>
  </p:handoutMasterIdLst>
  <p:sldIdLst>
    <p:sldId id="256" r:id="rId2"/>
    <p:sldId id="304" r:id="rId3"/>
    <p:sldId id="301" r:id="rId4"/>
    <p:sldId id="302" r:id="rId5"/>
    <p:sldId id="264" r:id="rId6"/>
    <p:sldId id="303" r:id="rId7"/>
    <p:sldId id="272" r:id="rId8"/>
    <p:sldId id="271" r:id="rId9"/>
    <p:sldId id="273" r:id="rId10"/>
    <p:sldId id="275" r:id="rId11"/>
    <p:sldId id="278" r:id="rId12"/>
    <p:sldId id="280" r:id="rId13"/>
    <p:sldId id="279" r:id="rId14"/>
    <p:sldId id="290" r:id="rId15"/>
    <p:sldId id="282" r:id="rId16"/>
    <p:sldId id="284" r:id="rId17"/>
    <p:sldId id="286" r:id="rId18"/>
    <p:sldId id="288" r:id="rId19"/>
    <p:sldId id="291" r:id="rId20"/>
    <p:sldId id="292" r:id="rId21"/>
    <p:sldId id="300" r:id="rId22"/>
    <p:sldId id="293" r:id="rId23"/>
    <p:sldId id="298" r:id="rId24"/>
    <p:sldId id="295" r:id="rId25"/>
    <p:sldId id="296" r:id="rId26"/>
    <p:sldId id="297" r:id="rId27"/>
    <p:sldId id="270" r:id="rId28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04" y="-2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D3F63D1C-C270-4A43-8351-EF9518D4BA44}" type="datetimeFigureOut">
              <a:rPr lang="en-US" smtClean="0"/>
              <a:t>6/24/14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D613770-0078-4559-800C-BFD35A9339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98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3857AD54-1B6D-425C-B352-D0E91CC268A2}" type="datetimeFigureOut">
              <a:rPr lang="en-US" smtClean="0"/>
              <a:t>6/24/14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9397335-4066-4E15-9AC0-BADBE8CD84D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www.youtube.com/watch?v=LMy_5ypyaRs&amp;safe=active" TargetMode="External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hyperlink" Target="http://www.ted.com/talks/phil_hansen_embrace_the_shake.html" TargetMode="External"/><Relationship Id="rId12" Type="http://schemas.openxmlformats.org/officeDocument/2006/relationships/hyperlink" Target="http://www.ted.com/talks/julia_sweeney_has_the_talk.html" TargetMode="External"/><Relationship Id="rId13" Type="http://schemas.openxmlformats.org/officeDocument/2006/relationships/hyperlink" Target="http://www.ted.com/talks/mark_bezos_a_life_lesson_from_a_volunteer_firefighter.html" TargetMode="External"/><Relationship Id="rId14" Type="http://schemas.openxmlformats.org/officeDocument/2006/relationships/hyperlink" Target="http://www.ted.com/talks/eric_mead_the_magic_of_the_placebo.html" TargetMode="External"/><Relationship Id="rId15" Type="http://schemas.openxmlformats.org/officeDocument/2006/relationships/hyperlink" Target="http://www.ted.com/talks/meg_jay_why_30_is_not_the_new_20.html" TargetMode="External"/><Relationship Id="rId16" Type="http://schemas.openxmlformats.org/officeDocument/2006/relationships/hyperlink" Target="http://www.ted.com/talks/michael_pritchard_invents_a_water_filter.html" TargetMode="External"/><Relationship Id="rId17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ted.com/talks/richard_turere_a_peace_treaty_with_the_lions.html" TargetMode="External"/><Relationship Id="rId3" Type="http://schemas.openxmlformats.org/officeDocument/2006/relationships/hyperlink" Target="http://www.ted.com/talks/tyler_dewitt_hey_science_teachers_make_it_fun.html" TargetMode="External"/><Relationship Id="rId4" Type="http://schemas.openxmlformats.org/officeDocument/2006/relationships/hyperlink" Target="http://www.ted.com/talks/keller_rinaudo_a_mini_robot_powered_by_your_phone.html" TargetMode="External"/><Relationship Id="rId5" Type="http://schemas.openxmlformats.org/officeDocument/2006/relationships/hyperlink" Target="http://www.ted.com/talks/lewis_pugh_swims_the_north_pole.html" TargetMode="External"/><Relationship Id="rId6" Type="http://schemas.openxmlformats.org/officeDocument/2006/relationships/hyperlink" Target="http://www.ted.com/talks/ray_zahab_treks_to_the_south_pole.html" TargetMode="External"/><Relationship Id="rId7" Type="http://schemas.openxmlformats.org/officeDocument/2006/relationships/hyperlink" Target="http://www.ted.com/talks/ric_elias.html" TargetMode="External"/><Relationship Id="rId8" Type="http://schemas.openxmlformats.org/officeDocument/2006/relationships/hyperlink" Target="http://www.ted.com/talks/ron_finley_a_guerilla_gardener_in_south_central_la.html" TargetMode="External"/><Relationship Id="rId9" Type="http://schemas.openxmlformats.org/officeDocument/2006/relationships/hyperlink" Target="http://www.ted.com/talks/damon_horowitz_philosophy_in_prison.html" TargetMode="External"/><Relationship Id="rId10" Type="http://schemas.openxmlformats.org/officeDocument/2006/relationships/hyperlink" Target="http://www.ted.com/talks/hans_rosling_and_the_magic_washing_machine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295400"/>
            <a:ext cx="5723468" cy="2667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6000" b="1" dirty="0" smtClean="0"/>
              <a:t>Public Speaking Toolbox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6400" y="3707130"/>
            <a:ext cx="5712179" cy="1978378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74" y="3352800"/>
            <a:ext cx="3277800" cy="2313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242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Y</a:t>
            </a:r>
            <a:r>
              <a:rPr lang="en-US" b="1" i="1" dirty="0" smtClean="0">
                <a:solidFill>
                  <a:srgbClr val="FF0000"/>
                </a:solidFill>
              </a:rPr>
              <a:t>our speaking sound</a:t>
            </a:r>
          </a:p>
          <a:p>
            <a:endParaRPr lang="en-US" dirty="0"/>
          </a:p>
          <a:p>
            <a:r>
              <a:rPr lang="en-US" dirty="0" smtClean="0"/>
              <a:t>Expresses emotion</a:t>
            </a:r>
          </a:p>
          <a:p>
            <a:r>
              <a:rPr lang="en-US" dirty="0" smtClean="0"/>
              <a:t>Sets tone</a:t>
            </a:r>
          </a:p>
          <a:p>
            <a:r>
              <a:rPr lang="en-US" dirty="0" smtClean="0"/>
              <a:t>Establishes relationship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Tips: </a:t>
            </a:r>
          </a:p>
          <a:p>
            <a:pPr lvl="1"/>
            <a:r>
              <a:rPr lang="en-US" sz="5400" dirty="0" smtClean="0"/>
              <a:t>Relax!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58327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Articulation: </a:t>
            </a:r>
            <a:br>
              <a:rPr lang="en-US" dirty="0" smtClean="0"/>
            </a:br>
            <a:r>
              <a:rPr lang="en-US" sz="2700" b="1" i="1" dirty="0">
                <a:solidFill>
                  <a:srgbClr val="FF0000"/>
                </a:solidFill>
              </a:rPr>
              <a:t>how distinctly you formulate your words when you speak.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Pronunciation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Enunciation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i="1" dirty="0" smtClean="0"/>
              <a:t>Formation and utterance of words; the product of correct sounds in the sequence of a word. 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Examples: just—</a:t>
            </a:r>
            <a:r>
              <a:rPr lang="en-US" dirty="0" err="1" smtClean="0">
                <a:solidFill>
                  <a:srgbClr val="00B050"/>
                </a:solidFill>
              </a:rPr>
              <a:t>jist</a:t>
            </a:r>
            <a:r>
              <a:rPr lang="en-US" dirty="0" smtClean="0">
                <a:solidFill>
                  <a:srgbClr val="00B050"/>
                </a:solidFill>
              </a:rPr>
              <a:t>, going to—</a:t>
            </a:r>
            <a:r>
              <a:rPr lang="en-US" dirty="0" err="1" smtClean="0">
                <a:solidFill>
                  <a:srgbClr val="00B050"/>
                </a:solidFill>
              </a:rPr>
              <a:t>gunna</a:t>
            </a:r>
            <a:r>
              <a:rPr lang="en-US" dirty="0" smtClean="0">
                <a:solidFill>
                  <a:srgbClr val="00B050"/>
                </a:solidFill>
              </a:rPr>
              <a:t>, </a:t>
            </a:r>
            <a:r>
              <a:rPr lang="en-US" b="1" dirty="0" smtClean="0">
                <a:solidFill>
                  <a:srgbClr val="00B050"/>
                </a:solidFill>
              </a:rPr>
              <a:t>supposedly--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i="1" dirty="0" err="1" smtClean="0">
                <a:solidFill>
                  <a:srgbClr val="00B050"/>
                </a:solidFill>
              </a:rPr>
              <a:t>su</a:t>
            </a:r>
            <a:r>
              <a:rPr lang="en-US" i="1" dirty="0" smtClean="0">
                <a:solidFill>
                  <a:srgbClr val="00B050"/>
                </a:solidFill>
              </a:rPr>
              <a:t>-</a:t>
            </a:r>
            <a:r>
              <a:rPr lang="en-US" i="1" dirty="0" err="1" smtClean="0">
                <a:solidFill>
                  <a:srgbClr val="00B050"/>
                </a:solidFill>
              </a:rPr>
              <a:t>pos</a:t>
            </a:r>
            <a:r>
              <a:rPr lang="en-US" i="1" dirty="0" smtClean="0">
                <a:solidFill>
                  <a:srgbClr val="00B050"/>
                </a:solidFill>
              </a:rPr>
              <a:t>-</a:t>
            </a:r>
            <a:r>
              <a:rPr lang="en-US" i="1" dirty="0" err="1" smtClean="0">
                <a:solidFill>
                  <a:srgbClr val="00B050"/>
                </a:solidFill>
              </a:rPr>
              <a:t>ab</a:t>
            </a:r>
            <a:r>
              <a:rPr lang="en-US" i="1" dirty="0" smtClean="0">
                <a:solidFill>
                  <a:srgbClr val="00B050"/>
                </a:solidFill>
              </a:rPr>
              <a:t>-lee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The fullness and clarity of speech sounds. </a:t>
            </a:r>
          </a:p>
          <a:p>
            <a:r>
              <a:rPr lang="en-US" dirty="0" smtClean="0"/>
              <a:t>Tip:</a:t>
            </a:r>
          </a:p>
          <a:p>
            <a:pPr lvl="1"/>
            <a:r>
              <a:rPr lang="en-US" dirty="0" smtClean="0"/>
              <a:t>Shape tongue, teeth, palate, lips, and nose.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1833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i="1" dirty="0"/>
              <a:t>Repeat slowly at first, then progressively faster</a:t>
            </a:r>
            <a:r>
              <a:rPr lang="en-US" dirty="0"/>
              <a:t>.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b="1" dirty="0" smtClean="0">
                <a:solidFill>
                  <a:srgbClr val="00B050"/>
                </a:solidFill>
              </a:rPr>
              <a:t>Red </a:t>
            </a:r>
            <a:r>
              <a:rPr lang="en-US" sz="4400" b="1" dirty="0">
                <a:solidFill>
                  <a:srgbClr val="00B050"/>
                </a:solidFill>
              </a:rPr>
              <a:t>leather, yellow </a:t>
            </a:r>
            <a:r>
              <a:rPr lang="en-US" sz="4400" b="1" dirty="0" smtClean="0">
                <a:solidFill>
                  <a:srgbClr val="00B050"/>
                </a:solidFill>
              </a:rPr>
              <a:t>leather</a:t>
            </a:r>
            <a:endParaRPr lang="en-US" sz="4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9080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Drill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i="1" dirty="0"/>
              <a:t>Say the line slowly at first, then repeat faster and faster</a:t>
            </a:r>
            <a:r>
              <a:rPr lang="en-US" i="1" dirty="0" smtClean="0"/>
              <a:t>.</a:t>
            </a:r>
          </a:p>
          <a:p>
            <a:pPr marL="0" indent="0" algn="ctr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sz="4800" b="1" dirty="0" smtClean="0">
                <a:solidFill>
                  <a:srgbClr val="00B050"/>
                </a:solidFill>
              </a:rPr>
              <a:t>The </a:t>
            </a:r>
            <a:r>
              <a:rPr lang="en-US" sz="4800" b="1" dirty="0">
                <a:solidFill>
                  <a:srgbClr val="00B050"/>
                </a:solidFill>
              </a:rPr>
              <a:t>tip of the tongue, the teeth and the </a:t>
            </a:r>
            <a:r>
              <a:rPr lang="en-US" sz="4800" b="1" dirty="0" smtClean="0">
                <a:solidFill>
                  <a:srgbClr val="00B050"/>
                </a:solidFill>
              </a:rPr>
              <a:t>lips</a:t>
            </a:r>
          </a:p>
        </p:txBody>
      </p:sp>
    </p:spTree>
    <p:extLst>
      <p:ext uri="{BB962C8B-B14F-4D97-AF65-F5344CB8AC3E}">
        <p14:creationId xmlns:p14="http://schemas.microsoft.com/office/powerpoint/2010/main" val="1746598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sz="2700" i="1" dirty="0" smtClean="0"/>
              <a:t>Now </a:t>
            </a:r>
            <a:r>
              <a:rPr lang="en-US" sz="2700" i="1" dirty="0"/>
              <a:t>try it with a pen in your mouth</a:t>
            </a:r>
            <a:r>
              <a:rPr lang="en-US" i="1" dirty="0"/>
              <a:t/>
            </a:r>
            <a:br>
              <a:rPr lang="en-US" i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5400" b="1" dirty="0">
                <a:solidFill>
                  <a:srgbClr val="00B050"/>
                </a:solidFill>
              </a:rPr>
              <a:t>The tip of the tongue, the teeth and the lips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133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How quickly or slowly you speak</a:t>
            </a:r>
          </a:p>
          <a:p>
            <a:r>
              <a:rPr lang="en-US" dirty="0" smtClean="0"/>
              <a:t>Slow speakers encourage listeners to daydream; people think faster than the flow of speech</a:t>
            </a:r>
          </a:p>
          <a:p>
            <a:r>
              <a:rPr lang="en-US" dirty="0" smtClean="0"/>
              <a:t>Fast speakers frustrate listeners when information is spewed out at a rapid rate.</a:t>
            </a:r>
          </a:p>
          <a:p>
            <a:r>
              <a:rPr lang="en-US" dirty="0" smtClean="0"/>
              <a:t>Tips: </a:t>
            </a:r>
          </a:p>
          <a:p>
            <a:pPr lvl="1"/>
            <a:r>
              <a:rPr lang="en-US" dirty="0" smtClean="0"/>
              <a:t>120-160 words/minute</a:t>
            </a:r>
          </a:p>
          <a:p>
            <a:pPr lvl="1"/>
            <a:r>
              <a:rPr lang="en-US" u="sng" dirty="0" smtClean="0"/>
              <a:t>Vary </a:t>
            </a:r>
            <a:r>
              <a:rPr lang="en-US" dirty="0" smtClean="0"/>
              <a:t>your rate to keep attention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478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Vocal Variety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way you use your voice to create interest, excitement, and emotional involvement. 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Inflection: a raised pitch to place emphasis to a word.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3788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Vocal Variety </a:t>
            </a:r>
            <a:r>
              <a:rPr lang="en-US" dirty="0"/>
              <a:t>Drill</a:t>
            </a:r>
            <a:br>
              <a:rPr lang="en-US" dirty="0"/>
            </a:br>
            <a:r>
              <a:rPr lang="en-US" sz="2000" dirty="0">
                <a:solidFill>
                  <a:srgbClr val="FF0000"/>
                </a:solidFill>
              </a:rPr>
              <a:t>A single change in inflection can change the meaning of a sentence: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 born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Illinois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(You were born somewhere else)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born 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Illinois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(How dare you imply that I wasn’t)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 born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Illinois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(I’m a native- not a newcomer)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 born </a:t>
            </a:r>
            <a:r>
              <a:rPr lang="en-US" b="1" u="sng" dirty="0">
                <a:latin typeface="Times New Roman" pitchFamily="18" charset="0"/>
                <a:cs typeface="Times New Roman" pitchFamily="18" charset="0"/>
              </a:rPr>
              <a:t>in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Illinois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(Not outside of Illinois)</a:t>
            </a:r>
          </a:p>
          <a:p>
            <a:pPr marL="0" indent="0">
              <a:buNone/>
            </a:pPr>
            <a:endParaRPr lang="en-US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was born in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Illinois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(Not in Minnesota)</a:t>
            </a:r>
            <a:endParaRPr lang="en-US" sz="1800" u="sng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329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Meet Phil Davidson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http://www.youtube.com/watch?v=LMy_5ypyaRs&amp;safe=active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379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196405" cy="3603812"/>
          </a:xfrm>
        </p:spPr>
        <p:txBody>
          <a:bodyPr>
            <a:normAutofit fontScale="55000" lnSpcReduction="20000"/>
          </a:bodyPr>
          <a:lstStyle/>
          <a:p>
            <a:endParaRPr lang="en-US" dirty="0" smtClean="0">
              <a:hlinkClick r:id="rId2"/>
            </a:endParaRPr>
          </a:p>
          <a:p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Speech </a:t>
            </a:r>
            <a:r>
              <a:rPr lang="en-US" dirty="0">
                <a:hlinkClick r:id="rId2"/>
              </a:rPr>
              <a:t>1: Richard </a:t>
            </a:r>
            <a:r>
              <a:rPr lang="en-US" dirty="0" err="1">
                <a:hlinkClick r:id="rId2"/>
              </a:rPr>
              <a:t>Turere</a:t>
            </a:r>
            <a:r>
              <a:rPr lang="en-US" dirty="0">
                <a:hlinkClick r:id="rId2"/>
              </a:rPr>
              <a:t>: My invention that made peace with </a:t>
            </a:r>
            <a:r>
              <a:rPr lang="en-US" dirty="0" smtClean="0">
                <a:hlinkClick r:id="rId2"/>
              </a:rPr>
              <a:t>lions</a:t>
            </a:r>
            <a:r>
              <a:rPr lang="en-US" dirty="0">
                <a:hlinkClick r:id="rId2"/>
              </a:rPr>
              <a:t/>
            </a:r>
            <a:br>
              <a:rPr lang="en-US" dirty="0">
                <a:hlinkClick r:id="rId2"/>
              </a:rPr>
            </a:br>
            <a:r>
              <a:rPr lang="en-US" dirty="0">
                <a:hlinkClick r:id="rId3"/>
              </a:rPr>
              <a:t>Speech 2: Tyler DeWitt: Hey science teachers — make it fun</a:t>
            </a:r>
            <a:br>
              <a:rPr lang="en-US" dirty="0">
                <a:hlinkClick r:id="rId3"/>
              </a:rPr>
            </a:br>
            <a:r>
              <a:rPr lang="en-US" dirty="0">
                <a:hlinkClick r:id="rId4"/>
              </a:rPr>
              <a:t>Speech 3: Keller </a:t>
            </a:r>
            <a:r>
              <a:rPr lang="en-US" dirty="0" err="1">
                <a:hlinkClick r:id="rId4"/>
              </a:rPr>
              <a:t>Rinaudo</a:t>
            </a:r>
            <a:r>
              <a:rPr lang="en-US" dirty="0">
                <a:hlinkClick r:id="rId4"/>
              </a:rPr>
              <a:t>: A mini robot — powered by your phone</a:t>
            </a:r>
            <a:br>
              <a:rPr lang="en-US" dirty="0">
                <a:hlinkClick r:id="rId4"/>
              </a:rPr>
            </a:br>
            <a:r>
              <a:rPr lang="en-US" dirty="0">
                <a:hlinkClick r:id="rId5"/>
              </a:rPr>
              <a:t>Speech 4: Lewis Pugh swims the North Pole</a:t>
            </a:r>
            <a:br>
              <a:rPr lang="en-US" dirty="0">
                <a:hlinkClick r:id="rId5"/>
              </a:rPr>
            </a:br>
            <a:r>
              <a:rPr lang="en-US" dirty="0">
                <a:hlinkClick r:id="rId6"/>
              </a:rPr>
              <a:t>Speech 5: Ray </a:t>
            </a:r>
            <a:r>
              <a:rPr lang="en-US" dirty="0" err="1">
                <a:hlinkClick r:id="rId6"/>
              </a:rPr>
              <a:t>Zahab</a:t>
            </a:r>
            <a:r>
              <a:rPr lang="en-US" dirty="0">
                <a:hlinkClick r:id="rId6"/>
              </a:rPr>
              <a:t> treks to the South Pole</a:t>
            </a:r>
            <a:br>
              <a:rPr lang="en-US" dirty="0">
                <a:hlinkClick r:id="rId6"/>
              </a:rPr>
            </a:br>
            <a:r>
              <a:rPr lang="en-US" dirty="0">
                <a:hlinkClick r:id="rId7"/>
              </a:rPr>
              <a:t>Speech 6: </a:t>
            </a:r>
            <a:r>
              <a:rPr lang="en-US" dirty="0" err="1">
                <a:hlinkClick r:id="rId7"/>
              </a:rPr>
              <a:t>Ric</a:t>
            </a:r>
            <a:r>
              <a:rPr lang="en-US" dirty="0">
                <a:hlinkClick r:id="rId7"/>
              </a:rPr>
              <a:t> Elias: 3 things I learned while my plane crashed</a:t>
            </a:r>
            <a:br>
              <a:rPr lang="en-US" dirty="0">
                <a:hlinkClick r:id="rId7"/>
              </a:rPr>
            </a:br>
            <a:r>
              <a:rPr lang="en-US" dirty="0">
                <a:hlinkClick r:id="rId8"/>
              </a:rPr>
              <a:t>Speech 7: Ron Finley: A guerilla gardener in South Central LA</a:t>
            </a:r>
            <a:br>
              <a:rPr lang="en-US" dirty="0">
                <a:hlinkClick r:id="rId8"/>
              </a:rPr>
            </a:br>
            <a:r>
              <a:rPr lang="en-US" dirty="0">
                <a:hlinkClick r:id="rId9"/>
              </a:rPr>
              <a:t>Speech 8: Damon Horowitz: Philosophy in prison</a:t>
            </a:r>
            <a:br>
              <a:rPr lang="en-US" dirty="0">
                <a:hlinkClick r:id="rId9"/>
              </a:rPr>
            </a:br>
            <a:r>
              <a:rPr lang="en-US" dirty="0">
                <a:hlinkClick r:id="rId9"/>
              </a:rPr>
              <a:t>S</a:t>
            </a:r>
            <a:r>
              <a:rPr lang="en-US" dirty="0">
                <a:hlinkClick r:id="rId10"/>
              </a:rPr>
              <a:t>peech 9: Hans </a:t>
            </a:r>
            <a:r>
              <a:rPr lang="en-US" dirty="0" err="1">
                <a:hlinkClick r:id="rId10"/>
              </a:rPr>
              <a:t>Rosling</a:t>
            </a:r>
            <a:r>
              <a:rPr lang="en-US" dirty="0">
                <a:hlinkClick r:id="rId10"/>
              </a:rPr>
              <a:t>: The magic washing machine</a:t>
            </a:r>
            <a:br>
              <a:rPr lang="en-US" dirty="0">
                <a:hlinkClick r:id="rId10"/>
              </a:rPr>
            </a:br>
            <a:r>
              <a:rPr lang="en-US" dirty="0">
                <a:hlinkClick r:id="rId11"/>
              </a:rPr>
              <a:t>Speech 10: Phil Hansen: Embrace the shake</a:t>
            </a:r>
            <a:br>
              <a:rPr lang="en-US" dirty="0">
                <a:hlinkClick r:id="rId11"/>
              </a:rPr>
            </a:br>
            <a:r>
              <a:rPr lang="en-US" dirty="0">
                <a:hlinkClick r:id="rId12"/>
              </a:rPr>
              <a:t>Speech 11: Julia Sweeney has “The Talk”</a:t>
            </a:r>
            <a:br>
              <a:rPr lang="en-US" dirty="0">
                <a:hlinkClick r:id="rId12"/>
              </a:rPr>
            </a:br>
            <a:r>
              <a:rPr lang="en-US" dirty="0">
                <a:hlinkClick r:id="rId13"/>
              </a:rPr>
              <a:t>Speech 12: Mark Bezos: A life lesson from a volunteer firefighter</a:t>
            </a:r>
            <a:br>
              <a:rPr lang="en-US" dirty="0">
                <a:hlinkClick r:id="rId13"/>
              </a:rPr>
            </a:br>
            <a:r>
              <a:rPr lang="en-US" dirty="0">
                <a:hlinkClick r:id="rId14"/>
              </a:rPr>
              <a:t>Speech 13: Eric Mead: The magic of the placebo</a:t>
            </a:r>
            <a:br>
              <a:rPr lang="en-US" dirty="0">
                <a:hlinkClick r:id="rId14"/>
              </a:rPr>
            </a:br>
            <a:r>
              <a:rPr lang="en-US" dirty="0">
                <a:hlinkClick r:id="rId15"/>
              </a:rPr>
              <a:t>Speech 14: Meg Jay: Why 30 is not the new 20</a:t>
            </a:r>
            <a:br>
              <a:rPr lang="en-US" dirty="0">
                <a:hlinkClick r:id="rId15"/>
              </a:rPr>
            </a:br>
            <a:r>
              <a:rPr lang="en-US" dirty="0">
                <a:hlinkClick r:id="rId16"/>
              </a:rPr>
              <a:t>Speech 15: Michael Pritchard: How to make filthy water drinkable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915" y="609600"/>
            <a:ext cx="2521922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52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“</a:t>
            </a:r>
            <a:r>
              <a:rPr lang="en-US" dirty="0"/>
              <a:t>High school graduates will depend heavily on their ability to </a:t>
            </a:r>
            <a:r>
              <a:rPr lang="en-US" u="sng" dirty="0"/>
              <a:t>vocalize their thoughts</a:t>
            </a:r>
            <a:r>
              <a:rPr lang="en-US" dirty="0"/>
              <a:t>, </a:t>
            </a:r>
            <a:r>
              <a:rPr lang="en-US" u="sng" dirty="0"/>
              <a:t>communicate orally</a:t>
            </a:r>
            <a:r>
              <a:rPr lang="en-US" dirty="0"/>
              <a:t>, listen attentively to others, and incorporate multimedia examples in presentations</a:t>
            </a:r>
            <a:r>
              <a:rPr lang="en-US" dirty="0" smtClean="0"/>
              <a:t>.”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new_slid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19400" y="4171294"/>
            <a:ext cx="5498976" cy="191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731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 smtClean="0">
                <a:latin typeface="Garamond" pitchFamily="18" charset="0"/>
              </a:rPr>
              <a:t>Body </a:t>
            </a:r>
          </a:p>
          <a:p>
            <a:pPr marL="0" indent="0" algn="ctr">
              <a:buNone/>
            </a:pPr>
            <a:r>
              <a:rPr lang="en-US" sz="6000" b="1" dirty="0" smtClean="0">
                <a:latin typeface="Garamond" pitchFamily="18" charset="0"/>
              </a:rPr>
              <a:t>Language</a:t>
            </a:r>
            <a:endParaRPr lang="en-US" sz="6000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107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Positioning 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l"/>
            <a:r>
              <a:rPr lang="en-US" sz="2800" u="sng" dirty="0" smtClean="0">
                <a:solidFill>
                  <a:srgbClr val="00B050"/>
                </a:solidFill>
              </a:rPr>
              <a:t>Podium </a:t>
            </a:r>
          </a:p>
          <a:p>
            <a:pPr algn="l"/>
            <a:r>
              <a:rPr lang="en-US" sz="2800" u="sng" dirty="0" smtClean="0">
                <a:solidFill>
                  <a:srgbClr val="00B050"/>
                </a:solidFill>
              </a:rPr>
              <a:t>Speaking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876800" y="1981200"/>
            <a:ext cx="2978237" cy="964071"/>
          </a:xfrm>
        </p:spPr>
        <p:txBody>
          <a:bodyPr>
            <a:normAutofit fontScale="55000" lnSpcReduction="20000"/>
          </a:bodyPr>
          <a:lstStyle/>
          <a:p>
            <a:pPr algn="l"/>
            <a:endParaRPr lang="en-US" sz="2800" dirty="0" smtClean="0">
              <a:solidFill>
                <a:srgbClr val="7030A0"/>
              </a:solidFill>
            </a:endParaRPr>
          </a:p>
          <a:p>
            <a:pPr algn="l"/>
            <a:r>
              <a:rPr lang="en-US" sz="4500" u="sng" dirty="0" smtClean="0">
                <a:solidFill>
                  <a:srgbClr val="7030A0"/>
                </a:solidFill>
              </a:rPr>
              <a:t>Non-Podium Speaking 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Used to hold script and notes</a:t>
            </a:r>
          </a:p>
          <a:p>
            <a:r>
              <a:rPr lang="en-US" dirty="0" smtClean="0"/>
              <a:t>Podium</a:t>
            </a:r>
            <a:r>
              <a:rPr lang="en-US" b="1" dirty="0" smtClean="0"/>
              <a:t> ≠ </a:t>
            </a:r>
            <a:r>
              <a:rPr lang="en-US" dirty="0" smtClean="0"/>
              <a:t>Crutch </a:t>
            </a:r>
          </a:p>
          <a:p>
            <a:r>
              <a:rPr lang="en-US" dirty="0"/>
              <a:t>No Elbows</a:t>
            </a:r>
          </a:p>
          <a:p>
            <a:r>
              <a:rPr lang="en-US" dirty="0"/>
              <a:t>No Leaning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0000"/>
                </a:solidFill>
              </a:rPr>
              <a:t>Used to signify new idea or paragraph</a:t>
            </a:r>
          </a:p>
          <a:p>
            <a:r>
              <a:rPr lang="en-US" dirty="0" smtClean="0"/>
              <a:t>Movement is encouraged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70323" y="46482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91200" y="4724400"/>
            <a:ext cx="533400" cy="228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791200" y="4953000"/>
            <a:ext cx="5334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867400" y="5105400"/>
            <a:ext cx="4572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867400" y="52578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770323" y="44958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892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6700" dirty="0" smtClean="0"/>
              <a:t>Posture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The way in which one carries him/herself</a:t>
            </a:r>
          </a:p>
          <a:p>
            <a:r>
              <a:rPr lang="en-US" b="1" dirty="0" smtClean="0"/>
              <a:t>Plays a HUGE role in increasing credibility, professionalism, and formality </a:t>
            </a:r>
          </a:p>
          <a:p>
            <a:pPr lvl="1"/>
            <a:r>
              <a:rPr lang="en-US" sz="2400" b="1" dirty="0" smtClean="0"/>
              <a:t>Tips: </a:t>
            </a:r>
          </a:p>
          <a:p>
            <a:pPr lvl="2"/>
            <a:r>
              <a:rPr lang="en-US" sz="2400" b="1" dirty="0" smtClean="0"/>
              <a:t>Roll shoulders back</a:t>
            </a:r>
          </a:p>
          <a:p>
            <a:pPr lvl="2"/>
            <a:r>
              <a:rPr lang="en-US" sz="2400" b="1" dirty="0" smtClean="0"/>
              <a:t>Bring chin up </a:t>
            </a:r>
          </a:p>
          <a:p>
            <a:pPr lvl="2"/>
            <a:r>
              <a:rPr lang="en-US" sz="2400" b="1" dirty="0" smtClean="0"/>
              <a:t>Feet shoulder width  apart</a:t>
            </a:r>
          </a:p>
          <a:p>
            <a:pPr marL="685800" lvl="2" indent="0">
              <a:buNone/>
            </a:pPr>
            <a:endParaRPr lang="en-US" sz="2400" b="1" dirty="0" smtClean="0"/>
          </a:p>
          <a:p>
            <a:pPr marL="685800" lvl="2" indent="0">
              <a:buNone/>
            </a:pPr>
            <a:endParaRPr lang="en-US" sz="2400" b="1" dirty="0"/>
          </a:p>
          <a:p>
            <a:pPr marL="685800" lvl="2" indent="0">
              <a:buNone/>
            </a:pPr>
            <a:r>
              <a:rPr lang="en-US" sz="2400" b="1" dirty="0">
                <a:solidFill>
                  <a:srgbClr val="00B050"/>
                </a:solidFill>
              </a:rPr>
              <a:t>BUT THIS SHOULD ALL </a:t>
            </a:r>
            <a:r>
              <a:rPr lang="en-US" sz="2400" b="1" u="sng" dirty="0">
                <a:solidFill>
                  <a:srgbClr val="00B050"/>
                </a:solidFill>
              </a:rPr>
              <a:t>BE NATURAL </a:t>
            </a:r>
          </a:p>
          <a:p>
            <a:pPr marL="685800" lvl="2" indent="0">
              <a:buNone/>
            </a:pPr>
            <a:endParaRPr lang="en-US" b="1" dirty="0" smtClean="0"/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25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609600"/>
            <a:ext cx="7010400" cy="5292852"/>
          </a:xfrm>
        </p:spPr>
      </p:pic>
    </p:spTree>
    <p:extLst>
      <p:ext uri="{BB962C8B-B14F-4D97-AF65-F5344CB8AC3E}">
        <p14:creationId xmlns:p14="http://schemas.microsoft.com/office/powerpoint/2010/main" val="280130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dirty="0" smtClean="0"/>
              <a:t>Gestures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500" b="1" i="1" dirty="0" smtClean="0">
                <a:solidFill>
                  <a:srgbClr val="FF0000"/>
                </a:solidFill>
              </a:rPr>
              <a:t>The use of arms and hands to compliment voice and message</a:t>
            </a:r>
          </a:p>
          <a:p>
            <a:pPr lvl="1"/>
            <a:r>
              <a:rPr lang="en-US" sz="3200" b="1" dirty="0" smtClean="0"/>
              <a:t>Tips: </a:t>
            </a:r>
          </a:p>
          <a:p>
            <a:pPr lvl="2"/>
            <a:r>
              <a:rPr lang="en-US" sz="3200" b="1" dirty="0" smtClean="0"/>
              <a:t>Stay inside the box</a:t>
            </a:r>
          </a:p>
          <a:p>
            <a:pPr lvl="2"/>
            <a:r>
              <a:rPr lang="en-US" sz="3200" b="1" dirty="0" smtClean="0"/>
              <a:t>Don’t over-gesture </a:t>
            </a:r>
          </a:p>
          <a:p>
            <a:pPr marL="685800" lvl="2" indent="0">
              <a:buNone/>
            </a:pPr>
            <a:endParaRPr lang="en-US" b="1" dirty="0" smtClean="0"/>
          </a:p>
          <a:p>
            <a:pPr marL="685800" lvl="2" indent="0">
              <a:buNone/>
            </a:pPr>
            <a:endParaRPr lang="en-US" b="1" dirty="0"/>
          </a:p>
          <a:p>
            <a:pPr marL="685800" lvl="2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</a:rPr>
              <a:t>The </a:t>
            </a:r>
            <a:r>
              <a:rPr lang="en-US" sz="3200" b="1" dirty="0">
                <a:solidFill>
                  <a:srgbClr val="00B050"/>
                </a:solidFill>
              </a:rPr>
              <a:t>Most Effective Gestures Are Spontaneous</a:t>
            </a:r>
          </a:p>
          <a:p>
            <a:pPr marL="685800" lvl="2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802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965245" cy="1202485"/>
          </a:xfrm>
        </p:spPr>
        <p:txBody>
          <a:bodyPr>
            <a:normAutofit/>
          </a:bodyPr>
          <a:lstStyle/>
          <a:p>
            <a:r>
              <a:rPr lang="en-US" sz="6000" dirty="0" smtClean="0"/>
              <a:t>Face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7800" y="2133600"/>
            <a:ext cx="6934200" cy="3505200"/>
          </a:xfrm>
        </p:spPr>
        <p:txBody>
          <a:bodyPr>
            <a:normAutofit fontScale="85000" lnSpcReduction="10000"/>
          </a:bodyPr>
          <a:lstStyle/>
          <a:p>
            <a:r>
              <a:rPr lang="en-US" sz="2600" b="1" i="1" dirty="0" smtClean="0">
                <a:solidFill>
                  <a:srgbClr val="FF0000"/>
                </a:solidFill>
              </a:rPr>
              <a:t>Reflects the tone of the message </a:t>
            </a:r>
          </a:p>
          <a:p>
            <a:pPr lvl="2"/>
            <a:r>
              <a:rPr lang="en-US" sz="2600" b="1" dirty="0" smtClean="0"/>
              <a:t>For example:</a:t>
            </a:r>
          </a:p>
          <a:p>
            <a:pPr lvl="3"/>
            <a:r>
              <a:rPr lang="en-US" sz="2600" b="1" dirty="0" smtClean="0"/>
              <a:t>Motivational speech on Bolstering Creativity </a:t>
            </a:r>
          </a:p>
          <a:p>
            <a:pPr marL="1051560" lvl="3" indent="0">
              <a:buNone/>
            </a:pPr>
            <a:r>
              <a:rPr lang="en-US" sz="2600" b="1" dirty="0" smtClean="0"/>
              <a:t>=  energetic and happy</a:t>
            </a:r>
          </a:p>
          <a:p>
            <a:pPr lvl="3"/>
            <a:r>
              <a:rPr lang="en-US" sz="2600" b="1" dirty="0" smtClean="0"/>
              <a:t>Informational speech on AIDS in Africa </a:t>
            </a:r>
          </a:p>
          <a:p>
            <a:pPr marL="1051560" lvl="3" indent="0">
              <a:buNone/>
            </a:pPr>
            <a:r>
              <a:rPr lang="en-US" sz="2600" b="1" dirty="0" smtClean="0"/>
              <a:t>= downcast and serious </a:t>
            </a:r>
          </a:p>
          <a:p>
            <a:pPr marL="1417320" lvl="4" indent="0">
              <a:buNone/>
            </a:pPr>
            <a:endParaRPr lang="en-US" sz="2600" b="1" dirty="0" smtClean="0"/>
          </a:p>
          <a:p>
            <a:pPr lvl="2"/>
            <a:endParaRPr lang="en-US" sz="2600" b="1" dirty="0" smtClean="0"/>
          </a:p>
          <a:p>
            <a:pPr marL="365760" lvl="1" indent="0" algn="ctr">
              <a:buNone/>
            </a:pPr>
            <a:r>
              <a:rPr lang="en-US" sz="2600" b="1" dirty="0">
                <a:solidFill>
                  <a:srgbClr val="00B050"/>
                </a:solidFill>
              </a:rPr>
              <a:t>Your face should reflect the tone of the subject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4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Eye Contact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</a:t>
            </a:r>
            <a:r>
              <a:rPr lang="en-US" b="1" i="1" dirty="0" smtClean="0">
                <a:solidFill>
                  <a:srgbClr val="FF0000"/>
                </a:solidFill>
              </a:rPr>
              <a:t>mportant in… 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maintaining </a:t>
            </a:r>
            <a:r>
              <a:rPr lang="en-US" sz="2400" b="1" i="1" dirty="0">
                <a:solidFill>
                  <a:srgbClr val="FF0000"/>
                </a:solidFill>
              </a:rPr>
              <a:t>the flow </a:t>
            </a:r>
            <a:r>
              <a:rPr lang="en-US" sz="2400" b="1" i="1" dirty="0" smtClean="0">
                <a:solidFill>
                  <a:srgbClr val="FF0000"/>
                </a:solidFill>
              </a:rPr>
              <a:t>of speech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gauging the audience’s reaction</a:t>
            </a:r>
          </a:p>
          <a:p>
            <a:pPr lvl="1"/>
            <a:r>
              <a:rPr lang="en-US" sz="2400" b="1" i="1" dirty="0" smtClean="0">
                <a:solidFill>
                  <a:srgbClr val="FF0000"/>
                </a:solidFill>
              </a:rPr>
              <a:t> holding the audience accountable</a:t>
            </a:r>
          </a:p>
          <a:p>
            <a:pPr lvl="2"/>
            <a:r>
              <a:rPr lang="en-US" sz="2400" b="1" dirty="0" smtClean="0"/>
              <a:t>Tips:</a:t>
            </a:r>
          </a:p>
          <a:p>
            <a:pPr lvl="3"/>
            <a:r>
              <a:rPr lang="en-US" sz="2400" b="1" dirty="0" smtClean="0"/>
              <a:t>Make your way around the room </a:t>
            </a:r>
          </a:p>
          <a:p>
            <a:pPr lvl="3"/>
            <a:r>
              <a:rPr lang="en-US" sz="2400" b="1" dirty="0" smtClean="0"/>
              <a:t>Maintain contact for approximately 1-2 sentences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marL="365760" lvl="1" indent="0" algn="ctr">
              <a:buNone/>
            </a:pPr>
            <a:r>
              <a:rPr lang="en-US" sz="2400" b="1" dirty="0" smtClean="0">
                <a:solidFill>
                  <a:srgbClr val="00B050"/>
                </a:solidFill>
              </a:rPr>
              <a:t>Make it Natural </a:t>
            </a:r>
            <a:endParaRPr lang="en-US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148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Adapted from Toastmasters International</a:t>
            </a:r>
          </a:p>
          <a:p>
            <a:r>
              <a:rPr lang="en-US" dirty="0" smtClean="0"/>
              <a:t>www.toastmasters.org/members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269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Speaking is a balance between…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2085196"/>
            <a:ext cx="6614160" cy="367194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	 	      </a:t>
            </a:r>
            <a:r>
              <a:rPr lang="en-US" sz="4100" b="1" dirty="0" smtClean="0"/>
              <a:t>Content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       </a:t>
            </a:r>
            <a:r>
              <a:rPr lang="en-US" sz="3200" b="1" dirty="0" smtClean="0"/>
              <a:t> </a:t>
            </a:r>
          </a:p>
          <a:p>
            <a:pPr marL="0" indent="0">
              <a:buNone/>
            </a:pPr>
            <a:r>
              <a:rPr lang="en-US" sz="3200" b="1" dirty="0"/>
              <a:t>	</a:t>
            </a:r>
          </a:p>
          <a:p>
            <a:pPr marL="0" indent="0">
              <a:buNone/>
            </a:pPr>
            <a:r>
              <a:rPr lang="en-US" sz="3200" b="1" dirty="0" smtClean="0"/>
              <a:t>	</a:t>
            </a:r>
            <a:r>
              <a:rPr lang="en-US" sz="3600" b="1" dirty="0" smtClean="0"/>
              <a:t>Voice </a:t>
            </a:r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                             </a:t>
            </a:r>
            <a:r>
              <a:rPr lang="en-US" sz="3800" b="1" dirty="0" smtClean="0"/>
              <a:t>Body Language</a:t>
            </a:r>
            <a:endParaRPr lang="en-US" sz="3800" b="1" dirty="0"/>
          </a:p>
        </p:txBody>
      </p:sp>
      <p:sp>
        <p:nvSpPr>
          <p:cNvPr id="4" name="Isosceles Triangle 3"/>
          <p:cNvSpPr/>
          <p:nvPr/>
        </p:nvSpPr>
        <p:spPr>
          <a:xfrm>
            <a:off x="3492674" y="2590800"/>
            <a:ext cx="1975104" cy="2660737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52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838200"/>
            <a:ext cx="4760500" cy="4937760"/>
          </a:xfrm>
        </p:spPr>
      </p:pic>
    </p:spTree>
    <p:extLst>
      <p:ext uri="{BB962C8B-B14F-4D97-AF65-F5344CB8AC3E}">
        <p14:creationId xmlns:p14="http://schemas.microsoft.com/office/powerpoint/2010/main" val="2188517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Delivery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2133600"/>
            <a:ext cx="2939521" cy="820208"/>
          </a:xfrm>
        </p:spPr>
        <p:txBody>
          <a:bodyPr>
            <a:normAutofit/>
          </a:bodyPr>
          <a:lstStyle/>
          <a:p>
            <a:pPr algn="l"/>
            <a:r>
              <a:rPr lang="en-US" sz="3200" u="sng" dirty="0" smtClean="0"/>
              <a:t>Voice</a:t>
            </a:r>
            <a:endParaRPr lang="en-US" sz="3200" u="sng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u="sng" dirty="0" smtClean="0"/>
              <a:t>Body Language</a:t>
            </a:r>
            <a:endParaRPr lang="en-US" sz="3200" u="sng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Volume</a:t>
            </a:r>
          </a:p>
          <a:p>
            <a:r>
              <a:rPr lang="en-US" sz="2800" dirty="0" smtClean="0"/>
              <a:t>Pitch</a:t>
            </a:r>
          </a:p>
          <a:p>
            <a:r>
              <a:rPr lang="en-US" sz="2800" dirty="0" smtClean="0"/>
              <a:t>Quality</a:t>
            </a:r>
          </a:p>
          <a:p>
            <a:r>
              <a:rPr lang="en-US" sz="2800" dirty="0" smtClean="0"/>
              <a:t>Articulation </a:t>
            </a:r>
          </a:p>
          <a:p>
            <a:r>
              <a:rPr lang="en-US" sz="2800" dirty="0" smtClean="0"/>
              <a:t>Rate</a:t>
            </a:r>
          </a:p>
          <a:p>
            <a:r>
              <a:rPr lang="en-US" sz="2800" dirty="0" smtClean="0"/>
              <a:t>Variety  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Position</a:t>
            </a:r>
          </a:p>
          <a:p>
            <a:r>
              <a:rPr lang="en-US" sz="2800" dirty="0" smtClean="0"/>
              <a:t>Posture</a:t>
            </a:r>
          </a:p>
          <a:p>
            <a:r>
              <a:rPr lang="en-US" sz="2800" dirty="0" smtClean="0"/>
              <a:t>Gestures</a:t>
            </a:r>
          </a:p>
          <a:p>
            <a:r>
              <a:rPr lang="en-US" sz="2800" dirty="0" smtClean="0"/>
              <a:t>Face</a:t>
            </a:r>
          </a:p>
          <a:p>
            <a:r>
              <a:rPr lang="en-US" sz="2800" dirty="0" smtClean="0"/>
              <a:t>Eye Contact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14645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According to the National Association of Colleges and Employers</a:t>
            </a:r>
            <a:endParaRPr lang="en-US" sz="1600" dirty="0"/>
          </a:p>
        </p:txBody>
      </p:sp>
      <p:pic>
        <p:nvPicPr>
          <p:cNvPr id="4" name="Content Placeholder 3" descr="TOP-SKILLS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0481" t="18491" r="862" b="-862"/>
          <a:stretch>
            <a:fillRect/>
          </a:stretch>
        </p:blipFill>
        <p:spPr>
          <a:xfrm>
            <a:off x="1318726" y="1524000"/>
            <a:ext cx="6403928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8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VOICE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0966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200" b="1" i="1" dirty="0" smtClean="0">
                <a:solidFill>
                  <a:srgbClr val="FF0000"/>
                </a:solidFill>
              </a:rPr>
              <a:t>The level at which your voice is used and can be heard</a:t>
            </a:r>
          </a:p>
          <a:p>
            <a:r>
              <a:rPr lang="en-US" sz="3200" dirty="0" smtClean="0"/>
              <a:t>Tips</a:t>
            </a:r>
          </a:p>
          <a:p>
            <a:pPr lvl="1"/>
            <a:r>
              <a:rPr lang="en-US" sz="3000" dirty="0" smtClean="0"/>
              <a:t> Project your voice to connect with your audience</a:t>
            </a:r>
          </a:p>
          <a:p>
            <a:pPr lvl="1"/>
            <a:r>
              <a:rPr lang="en-US" sz="3000" dirty="0" smtClean="0"/>
              <a:t>Use appropriate strength and intensity</a:t>
            </a:r>
          </a:p>
          <a:p>
            <a:pPr lvl="1"/>
            <a:r>
              <a:rPr lang="en-US" sz="3000" u="sng" dirty="0" smtClean="0"/>
              <a:t>Vary</a:t>
            </a:r>
            <a:r>
              <a:rPr lang="en-US" sz="3000" dirty="0" smtClean="0"/>
              <a:t> to add emphasis and dramatic impact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87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Pitch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he highness or lowness in the sound of your voice</a:t>
            </a:r>
          </a:p>
          <a:p>
            <a:r>
              <a:rPr lang="en-US" dirty="0" smtClean="0"/>
              <a:t>Common to begin with a high pitch, or inflect pitch at the end of sentences</a:t>
            </a:r>
          </a:p>
          <a:p>
            <a:r>
              <a:rPr lang="en-US" dirty="0" smtClean="0"/>
              <a:t>Varies by gender</a:t>
            </a:r>
          </a:p>
          <a:p>
            <a:r>
              <a:rPr lang="en-US" dirty="0" smtClean="0"/>
              <a:t>Tip:</a:t>
            </a:r>
          </a:p>
          <a:p>
            <a:pPr lvl="1"/>
            <a:r>
              <a:rPr lang="en-US" u="sng" dirty="0" smtClean="0"/>
              <a:t>Vary </a:t>
            </a:r>
            <a:r>
              <a:rPr lang="en-US" dirty="0" smtClean="0"/>
              <a:t>speech to express emotion and conviction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8992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676</TotalTime>
  <Words>554</Words>
  <Application>Microsoft Macintosh PowerPoint</Application>
  <PresentationFormat>On-screen Show (4:3)</PresentationFormat>
  <Paragraphs>146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Pushpin</vt:lpstr>
      <vt:lpstr>               Public Speaking Toolbox </vt:lpstr>
      <vt:lpstr>PowerPoint Presentation</vt:lpstr>
      <vt:lpstr>Speaking is a balance between…</vt:lpstr>
      <vt:lpstr>PowerPoint Presentation</vt:lpstr>
      <vt:lpstr>Delivery</vt:lpstr>
      <vt:lpstr>According to the National Association of Colleges and Employers</vt:lpstr>
      <vt:lpstr>VOICE</vt:lpstr>
      <vt:lpstr>Volume </vt:lpstr>
      <vt:lpstr>Pitch</vt:lpstr>
      <vt:lpstr>Voice Quality</vt:lpstr>
      <vt:lpstr> Articulation:  how distinctly you formulate your words when you speak. </vt:lpstr>
      <vt:lpstr>Articulation Drill</vt:lpstr>
      <vt:lpstr>Articulation Drill</vt:lpstr>
      <vt:lpstr> Now try it with a pen in your mouth </vt:lpstr>
      <vt:lpstr>Rate</vt:lpstr>
      <vt:lpstr>Vocal Variety</vt:lpstr>
      <vt:lpstr>Vocal Variety Drill A single change in inflection can change the meaning of a sentence:</vt:lpstr>
      <vt:lpstr>Meet Phil Davidson</vt:lpstr>
      <vt:lpstr>PowerPoint Presentation</vt:lpstr>
      <vt:lpstr>PowerPoint Presentation</vt:lpstr>
      <vt:lpstr>Positioning </vt:lpstr>
      <vt:lpstr> Posture </vt:lpstr>
      <vt:lpstr>PowerPoint Presentation</vt:lpstr>
      <vt:lpstr>Gestures  </vt:lpstr>
      <vt:lpstr>Face</vt:lpstr>
      <vt:lpstr>Eye Contact</vt:lpstr>
      <vt:lpstr>PowerPoint Presentation</vt:lpstr>
    </vt:vector>
  </TitlesOfParts>
  <Company>Anoka-Hennepin ISD11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 Toolbox</dc:title>
  <dc:creator>user</dc:creator>
  <cp:lastModifiedBy>Anoka-Hennepin</cp:lastModifiedBy>
  <cp:revision>37</cp:revision>
  <cp:lastPrinted>2013-10-14T16:23:15Z</cp:lastPrinted>
  <dcterms:created xsi:type="dcterms:W3CDTF">2013-03-21T18:46:07Z</dcterms:created>
  <dcterms:modified xsi:type="dcterms:W3CDTF">2014-06-24T19:08:04Z</dcterms:modified>
</cp:coreProperties>
</file>